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2" r:id="rId2"/>
    <p:sldId id="295" r:id="rId3"/>
    <p:sldId id="296" r:id="rId4"/>
    <p:sldId id="293" r:id="rId5"/>
    <p:sldId id="294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0E08"/>
    <a:srgbClr val="4B731F"/>
    <a:srgbClr val="F83530"/>
    <a:srgbClr val="F95D59"/>
    <a:srgbClr val="BEE395"/>
    <a:srgbClr val="95E3B5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18" autoAdjust="0"/>
  </p:normalViewPr>
  <p:slideViewPr>
    <p:cSldViewPr snapToGrid="0">
      <p:cViewPr>
        <p:scale>
          <a:sx n="87" d="100"/>
          <a:sy n="87" d="100"/>
        </p:scale>
        <p:origin x="-1253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1908" y="72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3A0E42-0C06-477C-85B2-847722818279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47F9C8B-C9BD-45E2-B3E5-1A6ECD295858}" type="pres">
      <dgm:prSet presAssocID="{A43A0E42-0C06-477C-85B2-84772281827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AE2A7855-BDD3-480E-B9B5-13E8F78F44F2}" type="presOf" srcId="{A43A0E42-0C06-477C-85B2-847722818279}" destId="{B47F9C8B-C9BD-45E2-B3E5-1A6ECD295858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9D579A-7DB7-4FE9-84A9-BF18CB5FCCE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1E52F2F-871C-4774-BBFC-96B67B6CA7D1}">
      <dgm:prSet custT="1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algn="just" rtl="0"/>
          <a:r>
            <a:rPr lang="en-US" sz="2400" dirty="0" smtClean="0">
              <a:solidFill>
                <a:schemeClr val="accent1">
                  <a:lumMod val="10000"/>
                </a:schemeClr>
              </a:solidFill>
              <a:latin typeface="+mj-lt"/>
            </a:rPr>
            <a:t>Use the top slider of our Ansar </a:t>
          </a:r>
          <a:r>
            <a:rPr lang="en-US" sz="2400" b="1" dirty="0" smtClean="0">
              <a:solidFill>
                <a:schemeClr val="accent1">
                  <a:lumMod val="10000"/>
                </a:schemeClr>
              </a:solidFill>
              <a:latin typeface="+mj-lt"/>
            </a:rPr>
            <a:t>Website</a:t>
          </a:r>
          <a:r>
            <a:rPr lang="en-US" sz="2400" dirty="0" smtClean="0">
              <a:solidFill>
                <a:schemeClr val="accent1">
                  <a:lumMod val="10000"/>
                </a:schemeClr>
              </a:solidFill>
              <a:latin typeface="+mj-lt"/>
            </a:rPr>
            <a:t> to highlight your departmental goals</a:t>
          </a:r>
          <a:endParaRPr lang="en-US" sz="2400" dirty="0">
            <a:solidFill>
              <a:schemeClr val="accent1">
                <a:lumMod val="10000"/>
              </a:schemeClr>
            </a:solidFill>
            <a:latin typeface="+mj-lt"/>
          </a:endParaRPr>
        </a:p>
      </dgm:t>
    </dgm:pt>
    <dgm:pt modelId="{139105B5-697E-4D1E-B3C4-00584DECA9C3}" type="parTrans" cxnId="{F746F583-7EE2-4459-A21C-F1E5097FC44E}">
      <dgm:prSet/>
      <dgm:spPr/>
      <dgm:t>
        <a:bodyPr/>
        <a:lstStyle/>
        <a:p>
          <a:endParaRPr lang="en-US" sz="2400">
            <a:solidFill>
              <a:schemeClr val="accent1">
                <a:lumMod val="10000"/>
              </a:schemeClr>
            </a:solidFill>
          </a:endParaRPr>
        </a:p>
      </dgm:t>
    </dgm:pt>
    <dgm:pt modelId="{2C28142E-CC52-4246-9432-F334D715C33C}" type="sibTrans" cxnId="{F746F583-7EE2-4459-A21C-F1E5097FC44E}">
      <dgm:prSet/>
      <dgm:spPr/>
      <dgm:t>
        <a:bodyPr/>
        <a:lstStyle/>
        <a:p>
          <a:endParaRPr lang="en-US" sz="2400">
            <a:solidFill>
              <a:schemeClr val="accent1">
                <a:lumMod val="10000"/>
              </a:schemeClr>
            </a:solidFill>
          </a:endParaRPr>
        </a:p>
      </dgm:t>
    </dgm:pt>
    <dgm:pt modelId="{D8B5FB26-2E51-46C9-AD7F-A902F0AB4720}">
      <dgm:prSet custT="1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algn="l" rtl="0"/>
          <a:r>
            <a:rPr lang="en-US" sz="2400" b="1" dirty="0" smtClean="0">
              <a:solidFill>
                <a:schemeClr val="accent1">
                  <a:lumMod val="10000"/>
                </a:schemeClr>
              </a:solidFill>
            </a:rPr>
            <a:t>Ansar newsletter (print or e-version)</a:t>
          </a:r>
          <a:r>
            <a:rPr lang="en-US" sz="2400" dirty="0" smtClean="0">
              <a:solidFill>
                <a:schemeClr val="accent1">
                  <a:lumMod val="10000"/>
                </a:schemeClr>
              </a:solidFill>
            </a:rPr>
            <a:t> share any stats / Stories/motivational quotes about your departmental goals</a:t>
          </a:r>
          <a:endParaRPr lang="en-US" sz="2400" dirty="0">
            <a:solidFill>
              <a:schemeClr val="accent1">
                <a:lumMod val="10000"/>
              </a:schemeClr>
            </a:solidFill>
          </a:endParaRPr>
        </a:p>
      </dgm:t>
    </dgm:pt>
    <dgm:pt modelId="{E14C986A-1FD9-4230-8FDD-A49B74024415}" type="parTrans" cxnId="{5EE2831D-297A-472C-9584-369A01D65837}">
      <dgm:prSet/>
      <dgm:spPr/>
      <dgm:t>
        <a:bodyPr/>
        <a:lstStyle/>
        <a:p>
          <a:endParaRPr lang="en-US" sz="2400">
            <a:solidFill>
              <a:schemeClr val="accent1">
                <a:lumMod val="10000"/>
              </a:schemeClr>
            </a:solidFill>
          </a:endParaRPr>
        </a:p>
      </dgm:t>
    </dgm:pt>
    <dgm:pt modelId="{93A9189D-0F1D-4B26-B435-65AF0AA34F09}" type="sibTrans" cxnId="{5EE2831D-297A-472C-9584-369A01D65837}">
      <dgm:prSet/>
      <dgm:spPr/>
      <dgm:t>
        <a:bodyPr/>
        <a:lstStyle/>
        <a:p>
          <a:endParaRPr lang="en-US" sz="2400">
            <a:solidFill>
              <a:schemeClr val="accent1">
                <a:lumMod val="10000"/>
              </a:schemeClr>
            </a:solidFill>
          </a:endParaRPr>
        </a:p>
      </dgm:t>
    </dgm:pt>
    <dgm:pt modelId="{548BDE52-CCFC-43D2-9FFE-C31DBF7BAA8F}">
      <dgm:prSet custT="1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US" sz="2400" dirty="0" smtClean="0">
              <a:solidFill>
                <a:schemeClr val="accent1">
                  <a:lumMod val="10000"/>
                </a:schemeClr>
              </a:solidFill>
            </a:rPr>
            <a:t>Write the text for a </a:t>
          </a:r>
          <a:r>
            <a:rPr lang="en-US" sz="2400" b="1" dirty="0" err="1" smtClean="0">
              <a:solidFill>
                <a:schemeClr val="accent1">
                  <a:lumMod val="10000"/>
                </a:schemeClr>
              </a:solidFill>
            </a:rPr>
            <a:t>Robo</a:t>
          </a:r>
          <a:r>
            <a:rPr lang="en-US" sz="2400" b="1" dirty="0" smtClean="0">
              <a:solidFill>
                <a:schemeClr val="accent1">
                  <a:lumMod val="10000"/>
                </a:schemeClr>
              </a:solidFill>
            </a:rPr>
            <a:t> call</a:t>
          </a:r>
          <a:r>
            <a:rPr lang="en-US" sz="2400" dirty="0" smtClean="0">
              <a:solidFill>
                <a:schemeClr val="accent1">
                  <a:lumMod val="10000"/>
                </a:schemeClr>
              </a:solidFill>
            </a:rPr>
            <a:t> to inspire members towards your departmental </a:t>
          </a:r>
          <a:r>
            <a:rPr lang="en-US" sz="2400" err="1" smtClean="0">
              <a:solidFill>
                <a:schemeClr val="accent1">
                  <a:lumMod val="10000"/>
                </a:schemeClr>
              </a:solidFill>
            </a:rPr>
            <a:t>goals</a:t>
          </a:r>
          <a:r>
            <a:rPr lang="en-US" sz="2400" smtClean="0">
              <a:solidFill>
                <a:schemeClr val="accent1">
                  <a:lumMod val="10000"/>
                </a:schemeClr>
              </a:solidFill>
            </a:rPr>
            <a:t>. Two </a:t>
          </a:r>
          <a:r>
            <a:rPr lang="en-US" sz="2400" dirty="0" err="1" smtClean="0">
              <a:solidFill>
                <a:schemeClr val="accent1">
                  <a:lumMod val="10000"/>
                </a:schemeClr>
              </a:solidFill>
            </a:rPr>
            <a:t>Robo</a:t>
          </a:r>
          <a:r>
            <a:rPr lang="en-US" sz="2400" dirty="0" smtClean="0">
              <a:solidFill>
                <a:schemeClr val="accent1">
                  <a:lumMod val="10000"/>
                </a:schemeClr>
              </a:solidFill>
            </a:rPr>
            <a:t> Calls/</a:t>
          </a:r>
          <a:r>
            <a:rPr lang="en-US" sz="2400" dirty="0" err="1" smtClean="0">
              <a:solidFill>
                <a:schemeClr val="accent1">
                  <a:lumMod val="10000"/>
                </a:schemeClr>
              </a:solidFill>
            </a:rPr>
            <a:t>Dept</a:t>
          </a:r>
          <a:r>
            <a:rPr lang="en-US" sz="2400" dirty="0" smtClean="0">
              <a:solidFill>
                <a:schemeClr val="accent1">
                  <a:lumMod val="10000"/>
                </a:schemeClr>
              </a:solidFill>
            </a:rPr>
            <a:t>/year</a:t>
          </a:r>
          <a:endParaRPr lang="en-US" sz="2400" dirty="0">
            <a:solidFill>
              <a:schemeClr val="accent1">
                <a:lumMod val="10000"/>
              </a:schemeClr>
            </a:solidFill>
          </a:endParaRPr>
        </a:p>
      </dgm:t>
    </dgm:pt>
    <dgm:pt modelId="{59809DE3-2514-41EB-8956-2789F8833EF6}" type="parTrans" cxnId="{C773944F-333D-4821-8E0C-3516D3608523}">
      <dgm:prSet/>
      <dgm:spPr/>
      <dgm:t>
        <a:bodyPr/>
        <a:lstStyle/>
        <a:p>
          <a:endParaRPr lang="en-US" sz="2400">
            <a:solidFill>
              <a:schemeClr val="accent1">
                <a:lumMod val="10000"/>
              </a:schemeClr>
            </a:solidFill>
          </a:endParaRPr>
        </a:p>
      </dgm:t>
    </dgm:pt>
    <dgm:pt modelId="{C88538C8-352D-4407-89C8-DDBBDC6CDEE6}" type="sibTrans" cxnId="{C773944F-333D-4821-8E0C-3516D3608523}">
      <dgm:prSet/>
      <dgm:spPr/>
      <dgm:t>
        <a:bodyPr/>
        <a:lstStyle/>
        <a:p>
          <a:endParaRPr lang="en-US" sz="2400">
            <a:solidFill>
              <a:schemeClr val="accent1">
                <a:lumMod val="10000"/>
              </a:schemeClr>
            </a:solidFill>
          </a:endParaRPr>
        </a:p>
      </dgm:t>
    </dgm:pt>
    <dgm:pt modelId="{74620AAE-A6F0-475D-B910-768CEB1FE917}">
      <dgm:prSet custT="1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en-US" sz="2400" b="0" i="0" dirty="0" smtClean="0">
              <a:solidFill>
                <a:schemeClr val="accent1">
                  <a:lumMod val="10000"/>
                </a:schemeClr>
              </a:solidFill>
            </a:rPr>
            <a:t>Start a conversation on the </a:t>
          </a:r>
          <a:r>
            <a:rPr lang="en-US" sz="2400" b="1" i="0" dirty="0" smtClean="0">
              <a:solidFill>
                <a:schemeClr val="accent1">
                  <a:lumMod val="10000"/>
                </a:schemeClr>
              </a:solidFill>
            </a:rPr>
            <a:t>Ansar WhatsApp group</a:t>
          </a:r>
          <a:r>
            <a:rPr lang="en-US" sz="2400" b="0" i="0" dirty="0" smtClean="0">
              <a:solidFill>
                <a:schemeClr val="accent1">
                  <a:lumMod val="10000"/>
                </a:schemeClr>
              </a:solidFill>
            </a:rPr>
            <a:t> to engage </a:t>
          </a:r>
          <a:r>
            <a:rPr lang="en-US" sz="2400" b="0" i="0" dirty="0" err="1" smtClean="0">
              <a:solidFill>
                <a:schemeClr val="accent1">
                  <a:lumMod val="10000"/>
                </a:schemeClr>
              </a:solidFill>
            </a:rPr>
            <a:t>Zoama</a:t>
          </a:r>
          <a:r>
            <a:rPr lang="en-US" sz="2400" b="0" i="0" dirty="0" smtClean="0">
              <a:solidFill>
                <a:schemeClr val="accent1">
                  <a:lumMod val="10000"/>
                </a:schemeClr>
              </a:solidFill>
            </a:rPr>
            <a:t> about your departmental goals?</a:t>
          </a:r>
        </a:p>
        <a:p>
          <a:pPr rtl="0"/>
          <a:endParaRPr lang="en-US" sz="2400" dirty="0">
            <a:solidFill>
              <a:schemeClr val="accent1">
                <a:lumMod val="10000"/>
              </a:schemeClr>
            </a:solidFill>
          </a:endParaRPr>
        </a:p>
      </dgm:t>
    </dgm:pt>
    <dgm:pt modelId="{157608F7-2D9A-468B-ABA4-D6B736442312}" type="parTrans" cxnId="{B5AB8434-2901-423A-801F-A01226DBDDD1}">
      <dgm:prSet/>
      <dgm:spPr/>
      <dgm:t>
        <a:bodyPr/>
        <a:lstStyle/>
        <a:p>
          <a:endParaRPr lang="en-US" sz="2400">
            <a:solidFill>
              <a:schemeClr val="accent1">
                <a:lumMod val="10000"/>
              </a:schemeClr>
            </a:solidFill>
          </a:endParaRPr>
        </a:p>
      </dgm:t>
    </dgm:pt>
    <dgm:pt modelId="{1CDD0E2B-887F-4407-B06F-CADE3AE87816}" type="sibTrans" cxnId="{B5AB8434-2901-423A-801F-A01226DBDDD1}">
      <dgm:prSet/>
      <dgm:spPr/>
      <dgm:t>
        <a:bodyPr/>
        <a:lstStyle/>
        <a:p>
          <a:endParaRPr lang="en-US" sz="2400">
            <a:solidFill>
              <a:schemeClr val="accent1">
                <a:lumMod val="10000"/>
              </a:schemeClr>
            </a:solidFill>
          </a:endParaRPr>
        </a:p>
      </dgm:t>
    </dgm:pt>
    <dgm:pt modelId="{3A0889DA-6D04-4A93-8DF8-D237897B5238}" type="pres">
      <dgm:prSet presAssocID="{409D579A-7DB7-4FE9-84A9-BF18CB5FCCE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88A8C31-FBBD-49A9-B4C5-1004C0ABACF8}" type="pres">
      <dgm:prSet presAssocID="{91E52F2F-871C-4774-BBFC-96B67B6CA7D1}" presName="parentText" presStyleLbl="node1" presStyleIdx="0" presStyleCnt="4">
        <dgm:presLayoutVars>
          <dgm:chMax val="0"/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A5A92BDD-0D78-4F69-9D90-3214C23BB43A}" type="pres">
      <dgm:prSet presAssocID="{2C28142E-CC52-4246-9432-F334D715C33C}" presName="spacer" presStyleCnt="0"/>
      <dgm:spPr/>
    </dgm:pt>
    <dgm:pt modelId="{8A324D87-F245-4CBA-8391-402B349AE828}" type="pres">
      <dgm:prSet presAssocID="{D8B5FB26-2E51-46C9-AD7F-A902F0AB4720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C006CC-4254-4B5B-BF3C-387F27DDF799}" type="pres">
      <dgm:prSet presAssocID="{93A9189D-0F1D-4B26-B435-65AF0AA34F09}" presName="spacer" presStyleCnt="0"/>
      <dgm:spPr/>
    </dgm:pt>
    <dgm:pt modelId="{7905930E-673D-431C-A6DF-EA8B925267BC}" type="pres">
      <dgm:prSet presAssocID="{548BDE52-CCFC-43D2-9FFE-C31DBF7BAA8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2C3F4A-32EB-4A07-B89A-450A5B5D87E1}" type="pres">
      <dgm:prSet presAssocID="{C88538C8-352D-4407-89C8-DDBBDC6CDEE6}" presName="spacer" presStyleCnt="0"/>
      <dgm:spPr/>
    </dgm:pt>
    <dgm:pt modelId="{D1B9392D-EC52-424C-AD90-5E38110C18C8}" type="pres">
      <dgm:prSet presAssocID="{74620AAE-A6F0-475D-B910-768CEB1FE917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259AEB9-882A-4506-9181-7A2ABC63DB5C}" type="presOf" srcId="{409D579A-7DB7-4FE9-84A9-BF18CB5FCCE0}" destId="{3A0889DA-6D04-4A93-8DF8-D237897B5238}" srcOrd="0" destOrd="0" presId="urn:microsoft.com/office/officeart/2005/8/layout/vList2"/>
    <dgm:cxn modelId="{5EE2831D-297A-472C-9584-369A01D65837}" srcId="{409D579A-7DB7-4FE9-84A9-BF18CB5FCCE0}" destId="{D8B5FB26-2E51-46C9-AD7F-A902F0AB4720}" srcOrd="1" destOrd="0" parTransId="{E14C986A-1FD9-4230-8FDD-A49B74024415}" sibTransId="{93A9189D-0F1D-4B26-B435-65AF0AA34F09}"/>
    <dgm:cxn modelId="{E0867BB8-CECE-4B73-A954-212AC2AEC3FE}" type="presOf" srcId="{74620AAE-A6F0-475D-B910-768CEB1FE917}" destId="{D1B9392D-EC52-424C-AD90-5E38110C18C8}" srcOrd="0" destOrd="0" presId="urn:microsoft.com/office/officeart/2005/8/layout/vList2"/>
    <dgm:cxn modelId="{B5AB8434-2901-423A-801F-A01226DBDDD1}" srcId="{409D579A-7DB7-4FE9-84A9-BF18CB5FCCE0}" destId="{74620AAE-A6F0-475D-B910-768CEB1FE917}" srcOrd="3" destOrd="0" parTransId="{157608F7-2D9A-468B-ABA4-D6B736442312}" sibTransId="{1CDD0E2B-887F-4407-B06F-CADE3AE87816}"/>
    <dgm:cxn modelId="{C603D091-C8E3-46DD-8B03-79AFEA3DB722}" type="presOf" srcId="{91E52F2F-871C-4774-BBFC-96B67B6CA7D1}" destId="{088A8C31-FBBD-49A9-B4C5-1004C0ABACF8}" srcOrd="0" destOrd="0" presId="urn:microsoft.com/office/officeart/2005/8/layout/vList2"/>
    <dgm:cxn modelId="{73FAE4AA-E673-4EB1-9E8D-B7ED568474E1}" type="presOf" srcId="{548BDE52-CCFC-43D2-9FFE-C31DBF7BAA8F}" destId="{7905930E-673D-431C-A6DF-EA8B925267BC}" srcOrd="0" destOrd="0" presId="urn:microsoft.com/office/officeart/2005/8/layout/vList2"/>
    <dgm:cxn modelId="{C773944F-333D-4821-8E0C-3516D3608523}" srcId="{409D579A-7DB7-4FE9-84A9-BF18CB5FCCE0}" destId="{548BDE52-CCFC-43D2-9FFE-C31DBF7BAA8F}" srcOrd="2" destOrd="0" parTransId="{59809DE3-2514-41EB-8956-2789F8833EF6}" sibTransId="{C88538C8-352D-4407-89C8-DDBBDC6CDEE6}"/>
    <dgm:cxn modelId="{0BED1AA0-9148-4F9B-BF35-199E534F1229}" type="presOf" srcId="{D8B5FB26-2E51-46C9-AD7F-A902F0AB4720}" destId="{8A324D87-F245-4CBA-8391-402B349AE828}" srcOrd="0" destOrd="0" presId="urn:microsoft.com/office/officeart/2005/8/layout/vList2"/>
    <dgm:cxn modelId="{F746F583-7EE2-4459-A21C-F1E5097FC44E}" srcId="{409D579A-7DB7-4FE9-84A9-BF18CB5FCCE0}" destId="{91E52F2F-871C-4774-BBFC-96B67B6CA7D1}" srcOrd="0" destOrd="0" parTransId="{139105B5-697E-4D1E-B3C4-00584DECA9C3}" sibTransId="{2C28142E-CC52-4246-9432-F334D715C33C}"/>
    <dgm:cxn modelId="{0C401030-7EDD-4D0C-9F25-D137AA571959}" type="presParOf" srcId="{3A0889DA-6D04-4A93-8DF8-D237897B5238}" destId="{088A8C31-FBBD-49A9-B4C5-1004C0ABACF8}" srcOrd="0" destOrd="0" presId="urn:microsoft.com/office/officeart/2005/8/layout/vList2"/>
    <dgm:cxn modelId="{822FE8B1-140A-4302-B2BB-2978ECB9632E}" type="presParOf" srcId="{3A0889DA-6D04-4A93-8DF8-D237897B5238}" destId="{A5A92BDD-0D78-4F69-9D90-3214C23BB43A}" srcOrd="1" destOrd="0" presId="urn:microsoft.com/office/officeart/2005/8/layout/vList2"/>
    <dgm:cxn modelId="{8E444782-EC57-4ABC-B858-2E5C85DA7ADE}" type="presParOf" srcId="{3A0889DA-6D04-4A93-8DF8-D237897B5238}" destId="{8A324D87-F245-4CBA-8391-402B349AE828}" srcOrd="2" destOrd="0" presId="urn:microsoft.com/office/officeart/2005/8/layout/vList2"/>
    <dgm:cxn modelId="{5ABC8CA0-6921-49A7-AE27-345FAD4DF15C}" type="presParOf" srcId="{3A0889DA-6D04-4A93-8DF8-D237897B5238}" destId="{9CC006CC-4254-4B5B-BF3C-387F27DDF799}" srcOrd="3" destOrd="0" presId="urn:microsoft.com/office/officeart/2005/8/layout/vList2"/>
    <dgm:cxn modelId="{CAC365C7-CE5F-45BD-9B99-7EE3C801C0F1}" type="presParOf" srcId="{3A0889DA-6D04-4A93-8DF8-D237897B5238}" destId="{7905930E-673D-431C-A6DF-EA8B925267BC}" srcOrd="4" destOrd="0" presId="urn:microsoft.com/office/officeart/2005/8/layout/vList2"/>
    <dgm:cxn modelId="{99FAD4ED-71F4-40B0-B612-4E385E04F14E}" type="presParOf" srcId="{3A0889DA-6D04-4A93-8DF8-D237897B5238}" destId="{542C3F4A-32EB-4A07-B89A-450A5B5D87E1}" srcOrd="5" destOrd="0" presId="urn:microsoft.com/office/officeart/2005/8/layout/vList2"/>
    <dgm:cxn modelId="{7ACA0D98-95B1-4BAF-B673-17759125E078}" type="presParOf" srcId="{3A0889DA-6D04-4A93-8DF8-D237897B5238}" destId="{D1B9392D-EC52-424C-AD90-5E38110C18C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765EC1B-6919-424E-9B22-A3202E4683E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8D8FAC2-97F5-4921-B4CC-F9C1EBE5745C}">
      <dgm:prSet custT="1"/>
      <dgm:spPr/>
      <dgm:t>
        <a:bodyPr/>
        <a:lstStyle/>
        <a:p>
          <a:pPr rtl="0"/>
          <a:r>
            <a:rPr lang="en-US" sz="2000" dirty="0" smtClean="0">
              <a:solidFill>
                <a:schemeClr val="accent1">
                  <a:lumMod val="10000"/>
                </a:schemeClr>
              </a:solidFill>
            </a:rPr>
            <a:t>Send your Robocall text now so we can schedule it accordingly.</a:t>
          </a:r>
          <a:endParaRPr lang="en-US" sz="2000" dirty="0">
            <a:solidFill>
              <a:schemeClr val="accent1">
                <a:lumMod val="10000"/>
              </a:schemeClr>
            </a:solidFill>
          </a:endParaRPr>
        </a:p>
      </dgm:t>
    </dgm:pt>
    <dgm:pt modelId="{6BF46313-8DDA-431A-962C-3E455695CE55}" type="parTrans" cxnId="{37FC7CAA-31B8-4333-9AE7-2BFDB429E94F}">
      <dgm:prSet/>
      <dgm:spPr/>
      <dgm:t>
        <a:bodyPr/>
        <a:lstStyle/>
        <a:p>
          <a:endParaRPr lang="en-US"/>
        </a:p>
      </dgm:t>
    </dgm:pt>
    <dgm:pt modelId="{84A0C209-68B8-40C0-9BDE-1FB6B4B34920}" type="sibTrans" cxnId="{37FC7CAA-31B8-4333-9AE7-2BFDB429E94F}">
      <dgm:prSet/>
      <dgm:spPr/>
      <dgm:t>
        <a:bodyPr/>
        <a:lstStyle/>
        <a:p>
          <a:endParaRPr lang="en-US"/>
        </a:p>
      </dgm:t>
    </dgm:pt>
    <dgm:pt modelId="{ABC26948-7266-4BDC-8719-1D3C4505655B}" type="pres">
      <dgm:prSet presAssocID="{6765EC1B-6919-424E-9B22-A3202E4683E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A7B3902-DB55-4E95-9740-987BA2EBBD6B}" type="pres">
      <dgm:prSet presAssocID="{48D8FAC2-97F5-4921-B4CC-F9C1EBE5745C}" presName="parentText" presStyleLbl="node1" presStyleIdx="0" presStyleCnt="1" custScaleY="5491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7FC7CAA-31B8-4333-9AE7-2BFDB429E94F}" srcId="{6765EC1B-6919-424E-9B22-A3202E4683EC}" destId="{48D8FAC2-97F5-4921-B4CC-F9C1EBE5745C}" srcOrd="0" destOrd="0" parTransId="{6BF46313-8DDA-431A-962C-3E455695CE55}" sibTransId="{84A0C209-68B8-40C0-9BDE-1FB6B4B34920}"/>
    <dgm:cxn modelId="{91AFE6FD-AA30-40AE-ADC2-E69C9BA226A2}" type="presOf" srcId="{6765EC1B-6919-424E-9B22-A3202E4683EC}" destId="{ABC26948-7266-4BDC-8719-1D3C4505655B}" srcOrd="0" destOrd="0" presId="urn:microsoft.com/office/officeart/2005/8/layout/vList2"/>
    <dgm:cxn modelId="{9328A2FA-FD08-4514-B531-4A9CD6FB85B4}" type="presOf" srcId="{48D8FAC2-97F5-4921-B4CC-F9C1EBE5745C}" destId="{BA7B3902-DB55-4E95-9740-987BA2EBBD6B}" srcOrd="0" destOrd="0" presId="urn:microsoft.com/office/officeart/2005/8/layout/vList2"/>
    <dgm:cxn modelId="{00C5136D-6A83-40D0-8B68-48EA54427D1C}" type="presParOf" srcId="{ABC26948-7266-4BDC-8719-1D3C4505655B}" destId="{BA7B3902-DB55-4E95-9740-987BA2EBBD6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8A8C31-FBBD-49A9-B4C5-1004C0ABACF8}">
      <dsp:nvSpPr>
        <dsp:cNvPr id="0" name=""/>
        <dsp:cNvSpPr/>
      </dsp:nvSpPr>
      <dsp:spPr>
        <a:xfrm>
          <a:off x="0" y="2838"/>
          <a:ext cx="7561384" cy="1327548"/>
        </a:xfrm>
        <a:prstGeom prst="round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just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accent1">
                  <a:lumMod val="10000"/>
                </a:schemeClr>
              </a:solidFill>
              <a:latin typeface="+mj-lt"/>
            </a:rPr>
            <a:t>Use the top slider of our Ansar </a:t>
          </a:r>
          <a:r>
            <a:rPr lang="en-US" sz="2400" b="1" kern="1200" dirty="0" smtClean="0">
              <a:solidFill>
                <a:schemeClr val="accent1">
                  <a:lumMod val="10000"/>
                </a:schemeClr>
              </a:solidFill>
              <a:latin typeface="+mj-lt"/>
            </a:rPr>
            <a:t>Website</a:t>
          </a:r>
          <a:r>
            <a:rPr lang="en-US" sz="2400" kern="1200" dirty="0" smtClean="0">
              <a:solidFill>
                <a:schemeClr val="accent1">
                  <a:lumMod val="10000"/>
                </a:schemeClr>
              </a:solidFill>
              <a:latin typeface="+mj-lt"/>
            </a:rPr>
            <a:t> to highlight your departmental goals</a:t>
          </a:r>
          <a:endParaRPr lang="en-US" sz="2400" kern="1200" dirty="0">
            <a:solidFill>
              <a:schemeClr val="accent1">
                <a:lumMod val="10000"/>
              </a:schemeClr>
            </a:solidFill>
            <a:latin typeface="+mj-lt"/>
          </a:endParaRPr>
        </a:p>
      </dsp:txBody>
      <dsp:txXfrm>
        <a:off x="64806" y="67644"/>
        <a:ext cx="7431772" cy="1197936"/>
      </dsp:txXfrm>
    </dsp:sp>
    <dsp:sp modelId="{8A324D87-F245-4CBA-8391-402B349AE828}">
      <dsp:nvSpPr>
        <dsp:cNvPr id="0" name=""/>
        <dsp:cNvSpPr/>
      </dsp:nvSpPr>
      <dsp:spPr>
        <a:xfrm>
          <a:off x="0" y="1343268"/>
          <a:ext cx="7561384" cy="1327548"/>
        </a:xfrm>
        <a:prstGeom prst="round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chemeClr val="accent1">
                  <a:lumMod val="10000"/>
                </a:schemeClr>
              </a:solidFill>
            </a:rPr>
            <a:t>Ansar newsletter (print or e-version)</a:t>
          </a:r>
          <a:r>
            <a:rPr lang="en-US" sz="2400" kern="1200" dirty="0" smtClean="0">
              <a:solidFill>
                <a:schemeClr val="accent1">
                  <a:lumMod val="10000"/>
                </a:schemeClr>
              </a:solidFill>
            </a:rPr>
            <a:t> share any stats / Stories/motivational quotes about your departmental goals</a:t>
          </a:r>
          <a:endParaRPr lang="en-US" sz="2400" kern="1200" dirty="0">
            <a:solidFill>
              <a:schemeClr val="accent1">
                <a:lumMod val="10000"/>
              </a:schemeClr>
            </a:solidFill>
          </a:endParaRPr>
        </a:p>
      </dsp:txBody>
      <dsp:txXfrm>
        <a:off x="64806" y="1408074"/>
        <a:ext cx="7431772" cy="1197936"/>
      </dsp:txXfrm>
    </dsp:sp>
    <dsp:sp modelId="{7905930E-673D-431C-A6DF-EA8B925267BC}">
      <dsp:nvSpPr>
        <dsp:cNvPr id="0" name=""/>
        <dsp:cNvSpPr/>
      </dsp:nvSpPr>
      <dsp:spPr>
        <a:xfrm>
          <a:off x="0" y="2683698"/>
          <a:ext cx="7561384" cy="1327548"/>
        </a:xfrm>
        <a:prstGeom prst="round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accent1">
                  <a:lumMod val="10000"/>
                </a:schemeClr>
              </a:solidFill>
            </a:rPr>
            <a:t>Write the text for a </a:t>
          </a:r>
          <a:r>
            <a:rPr lang="en-US" sz="2400" b="1" kern="1200" dirty="0" err="1" smtClean="0">
              <a:solidFill>
                <a:schemeClr val="accent1">
                  <a:lumMod val="10000"/>
                </a:schemeClr>
              </a:solidFill>
            </a:rPr>
            <a:t>Robo</a:t>
          </a:r>
          <a:r>
            <a:rPr lang="en-US" sz="2400" b="1" kern="1200" dirty="0" smtClean="0">
              <a:solidFill>
                <a:schemeClr val="accent1">
                  <a:lumMod val="10000"/>
                </a:schemeClr>
              </a:solidFill>
            </a:rPr>
            <a:t> call</a:t>
          </a:r>
          <a:r>
            <a:rPr lang="en-US" sz="2400" kern="1200" dirty="0" smtClean="0">
              <a:solidFill>
                <a:schemeClr val="accent1">
                  <a:lumMod val="10000"/>
                </a:schemeClr>
              </a:solidFill>
            </a:rPr>
            <a:t> to inspire members towards your departmental </a:t>
          </a:r>
          <a:r>
            <a:rPr lang="en-US" sz="2400" kern="1200" err="1" smtClean="0">
              <a:solidFill>
                <a:schemeClr val="accent1">
                  <a:lumMod val="10000"/>
                </a:schemeClr>
              </a:solidFill>
            </a:rPr>
            <a:t>goals</a:t>
          </a:r>
          <a:r>
            <a:rPr lang="en-US" sz="2400" kern="1200" smtClean="0">
              <a:solidFill>
                <a:schemeClr val="accent1">
                  <a:lumMod val="10000"/>
                </a:schemeClr>
              </a:solidFill>
            </a:rPr>
            <a:t>. Two </a:t>
          </a:r>
          <a:r>
            <a:rPr lang="en-US" sz="2400" kern="1200" dirty="0" err="1" smtClean="0">
              <a:solidFill>
                <a:schemeClr val="accent1">
                  <a:lumMod val="10000"/>
                </a:schemeClr>
              </a:solidFill>
            </a:rPr>
            <a:t>Robo</a:t>
          </a:r>
          <a:r>
            <a:rPr lang="en-US" sz="2400" kern="1200" dirty="0" smtClean="0">
              <a:solidFill>
                <a:schemeClr val="accent1">
                  <a:lumMod val="10000"/>
                </a:schemeClr>
              </a:solidFill>
            </a:rPr>
            <a:t> Calls/</a:t>
          </a:r>
          <a:r>
            <a:rPr lang="en-US" sz="2400" kern="1200" dirty="0" err="1" smtClean="0">
              <a:solidFill>
                <a:schemeClr val="accent1">
                  <a:lumMod val="10000"/>
                </a:schemeClr>
              </a:solidFill>
            </a:rPr>
            <a:t>Dept</a:t>
          </a:r>
          <a:r>
            <a:rPr lang="en-US" sz="2400" kern="1200" dirty="0" smtClean="0">
              <a:solidFill>
                <a:schemeClr val="accent1">
                  <a:lumMod val="10000"/>
                </a:schemeClr>
              </a:solidFill>
            </a:rPr>
            <a:t>/year</a:t>
          </a:r>
          <a:endParaRPr lang="en-US" sz="2400" kern="1200" dirty="0">
            <a:solidFill>
              <a:schemeClr val="accent1">
                <a:lumMod val="10000"/>
              </a:schemeClr>
            </a:solidFill>
          </a:endParaRPr>
        </a:p>
      </dsp:txBody>
      <dsp:txXfrm>
        <a:off x="64806" y="2748504"/>
        <a:ext cx="7431772" cy="1197936"/>
      </dsp:txXfrm>
    </dsp:sp>
    <dsp:sp modelId="{D1B9392D-EC52-424C-AD90-5E38110C18C8}">
      <dsp:nvSpPr>
        <dsp:cNvPr id="0" name=""/>
        <dsp:cNvSpPr/>
      </dsp:nvSpPr>
      <dsp:spPr>
        <a:xfrm>
          <a:off x="0" y="4024128"/>
          <a:ext cx="7561384" cy="1327548"/>
        </a:xfrm>
        <a:prstGeom prst="round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i="0" kern="1200" dirty="0" smtClean="0">
              <a:solidFill>
                <a:schemeClr val="accent1">
                  <a:lumMod val="10000"/>
                </a:schemeClr>
              </a:solidFill>
            </a:rPr>
            <a:t>Start a conversation on the </a:t>
          </a:r>
          <a:r>
            <a:rPr lang="en-US" sz="2400" b="1" i="0" kern="1200" dirty="0" smtClean="0">
              <a:solidFill>
                <a:schemeClr val="accent1">
                  <a:lumMod val="10000"/>
                </a:schemeClr>
              </a:solidFill>
            </a:rPr>
            <a:t>Ansar WhatsApp group</a:t>
          </a:r>
          <a:r>
            <a:rPr lang="en-US" sz="2400" b="0" i="0" kern="1200" dirty="0" smtClean="0">
              <a:solidFill>
                <a:schemeClr val="accent1">
                  <a:lumMod val="10000"/>
                </a:schemeClr>
              </a:solidFill>
            </a:rPr>
            <a:t> to engage </a:t>
          </a:r>
          <a:r>
            <a:rPr lang="en-US" sz="2400" b="0" i="0" kern="1200" dirty="0" err="1" smtClean="0">
              <a:solidFill>
                <a:schemeClr val="accent1">
                  <a:lumMod val="10000"/>
                </a:schemeClr>
              </a:solidFill>
            </a:rPr>
            <a:t>Zoama</a:t>
          </a:r>
          <a:r>
            <a:rPr lang="en-US" sz="2400" b="0" i="0" kern="1200" dirty="0" smtClean="0">
              <a:solidFill>
                <a:schemeClr val="accent1">
                  <a:lumMod val="10000"/>
                </a:schemeClr>
              </a:solidFill>
            </a:rPr>
            <a:t> about your departmental goals?</a:t>
          </a:r>
        </a:p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>
            <a:solidFill>
              <a:schemeClr val="accent1">
                <a:lumMod val="10000"/>
              </a:schemeClr>
            </a:solidFill>
          </a:endParaRPr>
        </a:p>
      </dsp:txBody>
      <dsp:txXfrm>
        <a:off x="64806" y="4088934"/>
        <a:ext cx="7431772" cy="11979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7B3902-DB55-4E95-9740-987BA2EBBD6B}">
      <dsp:nvSpPr>
        <dsp:cNvPr id="0" name=""/>
        <dsp:cNvSpPr/>
      </dsp:nvSpPr>
      <dsp:spPr>
        <a:xfrm>
          <a:off x="0" y="404555"/>
          <a:ext cx="7675685" cy="6682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accent1">
                  <a:lumMod val="10000"/>
                </a:schemeClr>
              </a:solidFill>
            </a:rPr>
            <a:t>Send your Robocall text now so we can schedule it accordingly.</a:t>
          </a:r>
          <a:endParaRPr lang="en-US" sz="2000" kern="1200" dirty="0">
            <a:solidFill>
              <a:schemeClr val="accent1">
                <a:lumMod val="10000"/>
              </a:schemeClr>
            </a:solidFill>
          </a:endParaRPr>
        </a:p>
      </dsp:txBody>
      <dsp:txXfrm>
        <a:off x="32620" y="437175"/>
        <a:ext cx="7610445" cy="6029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B900AE7-6C31-4AEE-9B70-65754084FF2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9933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E3E8F8-80C5-4499-B4D5-9A2253A8E90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5577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E3E8F8-80C5-4499-B4D5-9A2253A8E90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5577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E3E8F8-80C5-4499-B4D5-9A2253A8E90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557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2F4235-AA08-41BD-A763-9435CDD50F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321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673692-49FA-4187-9C71-65CC31E79AC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782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11913E-9F8E-447D-AB05-DFCD329C62B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0096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EA90CF6-BEA1-4B72-B048-51605956FDD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369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92FE28E-9D54-4396-8863-5C98F357B6D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915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F79F18-62D2-450A-B4A3-4451F5B1FC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969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8770" y="2401616"/>
            <a:ext cx="7772400" cy="1500187"/>
          </a:xfrm>
        </p:spPr>
        <p:txBody>
          <a:bodyPr anchor="b"/>
          <a:lstStyle>
            <a:lvl1pPr marL="0" indent="0">
              <a:buNone/>
              <a:defRPr sz="24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17472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A53913-A1AF-4A31-984B-C3D0A1733E8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917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06CB32-79B9-42A4-B0A9-DE46C5C8E7E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991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C1452F-084D-4C38-A1C9-131757D2B58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102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8BC148-A185-426B-9D5B-8B1F6DD5EE4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960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4DCEC6-CEAB-4B65-BB86-97581669EAA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781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85A182-DE59-4823-BD0B-6F98890B3A0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46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microsoft.com/office/2007/relationships/hdphoto" Target="../media/hdphoto2.wdp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microsoft.com/office/2007/relationships/hdphoto" Target="../media/hdphoto1.wdp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>
            <a:lum/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saturation sat="25000"/>
                    </a14:imgEffect>
                    <a14:imgEffect>
                      <a14:brightnessContrast bright="12000" contrast="40000"/>
                    </a14:imgEffect>
                  </a14:imgLayer>
                </a14:imgProps>
              </a:ext>
            </a:extLst>
          </a:blip>
          <a:srcRect/>
          <a:tile tx="0" ty="0" sx="100000" sy="100000" flip="y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7" cstate="print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sharpenSoften amount="11000"/>
                    </a14:imgEffect>
                    <a14:imgEffect>
                      <a14:brightnessContrast bright="7000" contras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383322" y="2098747"/>
            <a:ext cx="377356" cy="91440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11" name="Rectangle 10"/>
          <p:cNvSpPr/>
          <p:nvPr userDrawn="1"/>
        </p:nvSpPr>
        <p:spPr>
          <a:xfrm>
            <a:off x="0" y="6484136"/>
            <a:ext cx="8839200" cy="3732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dirty="0">
                <a:solidFill>
                  <a:srgbClr val="4D4D4D"/>
                </a:solidFill>
              </a:rPr>
              <a:t>Majlis Ansārullāh, USA - 2017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533587"/>
            <a:ext cx="2895600" cy="274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287984" y="6533587"/>
            <a:ext cx="1181595" cy="274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57703" y="6533587"/>
            <a:ext cx="855023" cy="274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79F12BF-1644-4684-A923-CE67AD537015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1633" y="6180755"/>
            <a:ext cx="739663" cy="69539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2171155"/>
            <a:ext cx="9144000" cy="1943100"/>
          </a:xfrm>
        </p:spPr>
        <p:txBody>
          <a:bodyPr/>
          <a:lstStyle/>
          <a:p>
            <a:pPr algn="ctr"/>
            <a:r>
              <a:rPr lang="en-US" sz="3600" dirty="0">
                <a:solidFill>
                  <a:schemeClr val="tx1">
                    <a:lumMod val="75000"/>
                  </a:schemeClr>
                </a:solidFill>
              </a:rPr>
              <a:t>National </a:t>
            </a:r>
            <a:r>
              <a:rPr lang="en-US" sz="3600" dirty="0" err="1">
                <a:solidFill>
                  <a:schemeClr val="tx1">
                    <a:lumMod val="75000"/>
                  </a:schemeClr>
                </a:solidFill>
              </a:rPr>
              <a:t>Āmila</a:t>
            </a:r>
            <a:r>
              <a:rPr lang="en-US" sz="36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US" sz="3600" dirty="0" smtClean="0">
                <a:solidFill>
                  <a:schemeClr val="tx1">
                    <a:lumMod val="75000"/>
                  </a:schemeClr>
                </a:solidFill>
              </a:rPr>
              <a:t>Meeting</a:t>
            </a:r>
            <a:br>
              <a:rPr lang="en-US" sz="3600" dirty="0" smtClean="0">
                <a:solidFill>
                  <a:schemeClr val="tx1">
                    <a:lumMod val="75000"/>
                  </a:schemeClr>
                </a:solidFill>
              </a:rPr>
            </a:br>
            <a:r>
              <a:rPr lang="es-ES" sz="2400" dirty="0" err="1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Baitus-Samee</a:t>
            </a:r>
            <a:r>
              <a:rPr lang="es-ES" sz="2400" dirty="0" smtClean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ES" sz="2400" dirty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Mosque</a:t>
            </a:r>
            <a:br>
              <a:rPr lang="es-ES" sz="2400" dirty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es-ES" sz="2400" dirty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Houston, TX</a:t>
            </a:r>
            <a:br>
              <a:rPr lang="es-ES" sz="2400" dirty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en-US" sz="2400" dirty="0">
                <a:solidFill>
                  <a:schemeClr val="tx1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January 13, 2017</a:t>
            </a:r>
            <a:r>
              <a:rPr lang="en-US" sz="2400" dirty="0">
                <a:solidFill>
                  <a:srgbClr val="FFFFCC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2400" dirty="0">
                <a:solidFill>
                  <a:srgbClr val="FFFFCC"/>
                </a:solidFill>
                <a:latin typeface="Calibri" pitchFamily="34" charset="0"/>
                <a:cs typeface="Calibri" pitchFamily="34" charset="0"/>
              </a:rPr>
            </a:br>
            <a:endParaRPr lang="en-US" sz="24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43103899"/>
              </p:ext>
            </p:extLst>
          </p:nvPr>
        </p:nvGraphicFramePr>
        <p:xfrm>
          <a:off x="1749671" y="905607"/>
          <a:ext cx="5697414" cy="11254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1884337" y="4528038"/>
            <a:ext cx="5691850" cy="1125415"/>
            <a:chOff x="5563" y="0"/>
            <a:chExt cx="5691850" cy="1125415"/>
          </a:xfrm>
        </p:grpSpPr>
        <p:sp>
          <p:nvSpPr>
            <p:cNvPr id="6" name="Rounded Rectangle 5"/>
            <p:cNvSpPr/>
            <p:nvPr/>
          </p:nvSpPr>
          <p:spPr>
            <a:xfrm>
              <a:off x="5563" y="0"/>
              <a:ext cx="5691850" cy="112541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ounded Rectangle 4"/>
            <p:cNvSpPr/>
            <p:nvPr/>
          </p:nvSpPr>
          <p:spPr>
            <a:xfrm>
              <a:off x="38525" y="32962"/>
              <a:ext cx="5625926" cy="10594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6690" tIns="186690" rIns="186690" bIns="186690" numCol="1" spcCol="1270" anchor="ctr" anchorCtr="0">
              <a:noAutofit/>
            </a:bodyPr>
            <a:lstStyle/>
            <a:p>
              <a:pPr lvl="0" algn="ctr" defTabSz="2178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900" b="1" kern="1200" dirty="0" smtClean="0">
                  <a:solidFill>
                    <a:schemeClr val="bg2">
                      <a:lumMod val="75000"/>
                    </a:schemeClr>
                  </a:solidFill>
                </a:rPr>
                <a:t>Communications</a:t>
              </a:r>
              <a:endParaRPr lang="en-US" sz="4900" b="1" kern="1200" dirty="0">
                <a:solidFill>
                  <a:schemeClr val="bg2">
                    <a:lumMod val="7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663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87379"/>
            <a:ext cx="9144000" cy="1099584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chemeClr val="tx1">
                    <a:lumMod val="75000"/>
                  </a:schemeClr>
                </a:solidFill>
              </a:rPr>
              <a:t>Achieve Goals with Communications</a:t>
            </a:r>
            <a:br>
              <a:rPr lang="en-US" sz="3600" dirty="0" smtClean="0">
                <a:solidFill>
                  <a:schemeClr val="tx1">
                    <a:lumMod val="75000"/>
                  </a:schemeClr>
                </a:solidFill>
              </a:rPr>
            </a:br>
            <a:endParaRPr lang="en-US" sz="2400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824051909"/>
              </p:ext>
            </p:extLst>
          </p:nvPr>
        </p:nvGraphicFramePr>
        <p:xfrm>
          <a:off x="791309" y="905607"/>
          <a:ext cx="7561384" cy="5354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392070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87379"/>
            <a:ext cx="9144000" cy="1099584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chemeClr val="tx1">
                    <a:lumMod val="75000"/>
                  </a:schemeClr>
                </a:solidFill>
              </a:rPr>
              <a:t>2017 Expectation - Stories</a:t>
            </a:r>
            <a:br>
              <a:rPr lang="en-US" sz="3600" dirty="0" smtClean="0">
                <a:solidFill>
                  <a:schemeClr val="tx1">
                    <a:lumMod val="75000"/>
                  </a:schemeClr>
                </a:solidFill>
              </a:rPr>
            </a:b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08726"/>
              </p:ext>
            </p:extLst>
          </p:nvPr>
        </p:nvGraphicFramePr>
        <p:xfrm>
          <a:off x="369277" y="1002315"/>
          <a:ext cx="8317525" cy="5379313"/>
        </p:xfrm>
        <a:graphic>
          <a:graphicData uri="http://schemas.openxmlformats.org/drawingml/2006/table">
            <a:tbl>
              <a:tblPr>
                <a:effectLst>
                  <a:reflection blurRad="6350" stA="50000" endA="300" endPos="55000" dir="5400000" sy="-100000" algn="bl" rotWithShape="0"/>
                </a:effectLst>
              </a:tblPr>
              <a:tblGrid>
                <a:gridCol w="2446387"/>
                <a:gridCol w="3755688"/>
                <a:gridCol w="1057725"/>
                <a:gridCol w="1057725"/>
              </a:tblGrid>
              <a:tr h="30773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Amila Member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Content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number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stories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Expected Date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397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Qa'id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Ithar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(Social Services)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Inspiring stories - visits to sick and elderly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Jan. 31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7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Qa'id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Mal (Finance)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Graphs &amp; stories - current chanda collection/participation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Jan. 31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7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Qa'id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Ta’lim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(Education)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Ta'lim test announcements &amp; results; Ijtima competitions guidelines &amp; results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Jul. 31 &amp; Sep. 30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7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Qa'id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Ta’limul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Qur’an (Education of the Holy Qur’an)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Quotes about the Holy Qur'an recitation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Jan. 31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7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Qa'id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Tabligh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(Preaching)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Da'een's stories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Mar. 31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7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Qa'id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Tahrik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Jadid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Inspiring stories - Tahrik Jadid participation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Jan. 31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7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Qa'id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Tajnid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Tajnid update announcements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Jan. 31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7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Qa'id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Tarbiyat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(Training)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Inspiring stories about congregational Salat, Wasiyyat, Tarbiyat of families, children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Jan. 31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7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Qa'id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Tarbiyat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Nau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Muba'i'in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(New Converts)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"How I accepted Islam/Ahmadiyyat", Jalsa/Ijtima stories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Jan. 31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7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Qa'id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Umumi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General meeting inspiring stories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Jan. 31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7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Qa'id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Waqf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Jadid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Inspiring stories - Waqf Jadid participation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Jan. 31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7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Qa'id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Zehanat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wa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Sehat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-e-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Jismani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(Health)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Health articles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Feb. 15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7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Auditor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Audit process educaltional article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Jan. 31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7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Mu’awin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Sadr (IT)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Website stats, info, etc.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Jan. 31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7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Mu’awin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Sadr (Special Projects)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Ijtima related info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Jul. 31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7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Na'ib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Sadr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Tax &amp; financial articles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Jan. 31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7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Na'ib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Sadr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Awwal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Current project(s) updates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Mar. 31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7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Na'ib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Sadr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Saff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Dom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Current project(s) updates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Mar. 31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97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Sadr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Sadr Message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Bi-monthly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2024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944" y="103236"/>
            <a:ext cx="8037871" cy="575189"/>
          </a:xfrm>
        </p:spPr>
        <p:txBody>
          <a:bodyPr/>
          <a:lstStyle/>
          <a:p>
            <a:pPr algn="ctr"/>
            <a:r>
              <a:rPr lang="en-US" dirty="0" err="1">
                <a:solidFill>
                  <a:schemeClr val="bg2">
                    <a:lumMod val="75000"/>
                  </a:schemeClr>
                </a:solidFill>
              </a:rPr>
              <a:t>Robo</a:t>
            </a: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 Calls 2016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3336343"/>
              </p:ext>
            </p:extLst>
          </p:nvPr>
        </p:nvGraphicFramePr>
        <p:xfrm>
          <a:off x="796413" y="870165"/>
          <a:ext cx="7374193" cy="5397896"/>
        </p:xfrm>
        <a:graphic>
          <a:graphicData uri="http://schemas.openxmlformats.org/drawingml/2006/table">
            <a:tbl>
              <a:tblPr/>
              <a:tblGrid>
                <a:gridCol w="596852">
                  <a:extLst>
                    <a:ext uri="{9D8B030D-6E8A-4147-A177-3AD203B41FA5}">
                      <a16:colId xmlns:a16="http://schemas.microsoft.com/office/drawing/2014/main" xmlns="" val="274732756"/>
                    </a:ext>
                  </a:extLst>
                </a:gridCol>
                <a:gridCol w="2260803">
                  <a:extLst>
                    <a:ext uri="{9D8B030D-6E8A-4147-A177-3AD203B41FA5}">
                      <a16:colId xmlns:a16="http://schemas.microsoft.com/office/drawing/2014/main" xmlns="" val="1462776909"/>
                    </a:ext>
                  </a:extLst>
                </a:gridCol>
                <a:gridCol w="2374951">
                  <a:extLst>
                    <a:ext uri="{9D8B030D-6E8A-4147-A177-3AD203B41FA5}">
                      <a16:colId xmlns:a16="http://schemas.microsoft.com/office/drawing/2014/main" xmlns="" val="793457854"/>
                    </a:ext>
                  </a:extLst>
                </a:gridCol>
                <a:gridCol w="2141587">
                  <a:extLst>
                    <a:ext uri="{9D8B030D-6E8A-4147-A177-3AD203B41FA5}">
                      <a16:colId xmlns:a16="http://schemas.microsoft.com/office/drawing/2014/main" xmlns="" val="3570997078"/>
                    </a:ext>
                  </a:extLst>
                </a:gridCol>
              </a:tblGrid>
              <a:tr h="3855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Sr.#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Department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Call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22135985"/>
                  </a:ext>
                </a:extLst>
              </a:tr>
              <a:tr h="3855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Tāblīgh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3/14/2016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sec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47830951"/>
                  </a:ext>
                </a:extLst>
              </a:tr>
              <a:tr h="3855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5/3/2016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sec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59612036"/>
                  </a:ext>
                </a:extLst>
              </a:tr>
              <a:tr h="3855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Ijtima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5/24/2016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sec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14181789"/>
                  </a:ext>
                </a:extLst>
              </a:tr>
              <a:tr h="3855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TUQ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6/14/2016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sec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54873732"/>
                  </a:ext>
                </a:extLst>
              </a:tr>
              <a:tr h="3855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Talim Test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7/7/2016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sec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52411316"/>
                  </a:ext>
                </a:extLst>
              </a:tr>
              <a:tr h="3855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7/19/2016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sec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03160462"/>
                  </a:ext>
                </a:extLst>
              </a:tr>
              <a:tr h="3855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Ijtima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8/15/2016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sec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61015543"/>
                  </a:ext>
                </a:extLst>
              </a:tr>
              <a:tr h="3855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Ijtima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8/22/2016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sec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52270183"/>
                  </a:ext>
                </a:extLst>
              </a:tr>
              <a:tr h="3855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Chanda1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10/24/2016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sec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90888783"/>
                  </a:ext>
                </a:extLst>
              </a:tr>
              <a:tr h="3855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11/21/2016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sec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43199976"/>
                  </a:ext>
                </a:extLst>
              </a:tr>
              <a:tr h="3855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Townhomes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11/23/2016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sec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41844663"/>
                  </a:ext>
                </a:extLst>
              </a:tr>
              <a:tr h="3855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Chanda2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12/8/2016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sec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86312594"/>
                  </a:ext>
                </a:extLst>
              </a:tr>
              <a:tr h="3855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Chanda3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12/15/2016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sec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07754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279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944" y="103236"/>
            <a:ext cx="8037871" cy="575189"/>
          </a:xfrm>
        </p:spPr>
        <p:txBody>
          <a:bodyPr/>
          <a:lstStyle/>
          <a:p>
            <a:pPr algn="ctr"/>
            <a:r>
              <a:rPr lang="en-US" dirty="0" err="1">
                <a:solidFill>
                  <a:schemeClr val="tx2">
                    <a:lumMod val="50000"/>
                  </a:schemeClr>
                </a:solidFill>
              </a:rPr>
              <a:t>Robo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 Calls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2016 Stats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1946105"/>
              </p:ext>
            </p:extLst>
          </p:nvPr>
        </p:nvGraphicFramePr>
        <p:xfrm>
          <a:off x="530944" y="1312606"/>
          <a:ext cx="7492180" cy="3121525"/>
        </p:xfrm>
        <a:graphic>
          <a:graphicData uri="http://schemas.openxmlformats.org/drawingml/2006/table">
            <a:tbl>
              <a:tblPr/>
              <a:tblGrid>
                <a:gridCol w="1181290">
                  <a:extLst>
                    <a:ext uri="{9D8B030D-6E8A-4147-A177-3AD203B41FA5}">
                      <a16:colId xmlns:a16="http://schemas.microsoft.com/office/drawing/2014/main" xmlns="" val="1379881220"/>
                    </a:ext>
                  </a:extLst>
                </a:gridCol>
                <a:gridCol w="599738">
                  <a:extLst>
                    <a:ext uri="{9D8B030D-6E8A-4147-A177-3AD203B41FA5}">
                      <a16:colId xmlns:a16="http://schemas.microsoft.com/office/drawing/2014/main" xmlns="" val="1799796481"/>
                    </a:ext>
                  </a:extLst>
                </a:gridCol>
                <a:gridCol w="1065148">
                  <a:extLst>
                    <a:ext uri="{9D8B030D-6E8A-4147-A177-3AD203B41FA5}">
                      <a16:colId xmlns:a16="http://schemas.microsoft.com/office/drawing/2014/main" xmlns="" val="585322350"/>
                    </a:ext>
                  </a:extLst>
                </a:gridCol>
                <a:gridCol w="1367918">
                  <a:extLst>
                    <a:ext uri="{9D8B030D-6E8A-4147-A177-3AD203B41FA5}">
                      <a16:colId xmlns:a16="http://schemas.microsoft.com/office/drawing/2014/main" xmlns="" val="3311723421"/>
                    </a:ext>
                  </a:extLst>
                </a:gridCol>
                <a:gridCol w="579588">
                  <a:extLst>
                    <a:ext uri="{9D8B030D-6E8A-4147-A177-3AD203B41FA5}">
                      <a16:colId xmlns:a16="http://schemas.microsoft.com/office/drawing/2014/main" xmlns="" val="2748348807"/>
                    </a:ext>
                  </a:extLst>
                </a:gridCol>
                <a:gridCol w="841245">
                  <a:extLst>
                    <a:ext uri="{9D8B030D-6E8A-4147-A177-3AD203B41FA5}">
                      <a16:colId xmlns:a16="http://schemas.microsoft.com/office/drawing/2014/main" xmlns="" val="2092202498"/>
                    </a:ext>
                  </a:extLst>
                </a:gridCol>
                <a:gridCol w="597959">
                  <a:extLst>
                    <a:ext uri="{9D8B030D-6E8A-4147-A177-3AD203B41FA5}">
                      <a16:colId xmlns:a16="http://schemas.microsoft.com/office/drawing/2014/main" xmlns="" val="3837128104"/>
                    </a:ext>
                  </a:extLst>
                </a:gridCol>
                <a:gridCol w="1259294">
                  <a:extLst>
                    <a:ext uri="{9D8B030D-6E8A-4147-A177-3AD203B41FA5}">
                      <a16:colId xmlns:a16="http://schemas.microsoft.com/office/drawing/2014/main" xmlns="" val="4263997940"/>
                    </a:ext>
                  </a:extLst>
                </a:gridCol>
              </a:tblGrid>
              <a:tr h="27521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Calls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Sucessful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Live Answer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Optout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Busy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Answer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50978531"/>
                  </a:ext>
                </a:extLst>
              </a:tr>
              <a:tr h="5614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October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73381880"/>
                  </a:ext>
                </a:extLst>
              </a:tr>
              <a:tr h="5614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November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67342143"/>
                  </a:ext>
                </a:extLst>
              </a:tr>
              <a:tr h="5614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November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70979575"/>
                  </a:ext>
                </a:extLst>
              </a:tr>
              <a:tr h="5614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December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63412184"/>
                  </a:ext>
                </a:extLst>
              </a:tr>
              <a:tr h="5614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December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7589918"/>
                  </a:ext>
                </a:extLst>
              </a:tr>
            </a:tbl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647733811"/>
              </p:ext>
            </p:extLst>
          </p:nvPr>
        </p:nvGraphicFramePr>
        <p:xfrm>
          <a:off x="457200" y="4703775"/>
          <a:ext cx="7675685" cy="1477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08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99"/>
      </a:dk1>
      <a:lt1>
        <a:srgbClr val="666699"/>
      </a:lt1>
      <a:dk2>
        <a:srgbClr val="000099"/>
      </a:dk2>
      <a:lt2>
        <a:srgbClr val="3E3E5C"/>
      </a:lt2>
      <a:accent1>
        <a:srgbClr val="C1C1FF"/>
      </a:accent1>
      <a:accent2>
        <a:srgbClr val="6666FF"/>
      </a:accent2>
      <a:accent3>
        <a:srgbClr val="B8B8CA"/>
      </a:accent3>
      <a:accent4>
        <a:srgbClr val="000082"/>
      </a:accent4>
      <a:accent5>
        <a:srgbClr val="DDDDFF"/>
      </a:accent5>
      <a:accent6>
        <a:srgbClr val="5C5CE7"/>
      </a:accent6>
      <a:hlink>
        <a:srgbClr val="2828FE"/>
      </a:hlink>
      <a:folHlink>
        <a:srgbClr val="99CC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0000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99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000082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99"/>
        </a:dk1>
        <a:lt1>
          <a:srgbClr val="666699"/>
        </a:lt1>
        <a:dk2>
          <a:srgbClr val="000099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000082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99"/>
        </a:dk1>
        <a:lt1>
          <a:srgbClr val="666699"/>
        </a:lt1>
        <a:dk2>
          <a:srgbClr val="000099"/>
        </a:dk2>
        <a:lt2>
          <a:srgbClr val="3E3E5C"/>
        </a:lt2>
        <a:accent1>
          <a:srgbClr val="C1C1FF"/>
        </a:accent1>
        <a:accent2>
          <a:srgbClr val="6666FF"/>
        </a:accent2>
        <a:accent3>
          <a:srgbClr val="B8B8CA"/>
        </a:accent3>
        <a:accent4>
          <a:srgbClr val="000082"/>
        </a:accent4>
        <a:accent5>
          <a:srgbClr val="DDDDF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white_template</Template>
  <TotalTime>1462</TotalTime>
  <Words>459</Words>
  <Application>Microsoft Office PowerPoint</Application>
  <PresentationFormat>On-screen Show (4:3)</PresentationFormat>
  <Paragraphs>198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National Āmila Meeting Baitus-Samee Mosque Houston, TX January 13, 2017 </vt:lpstr>
      <vt:lpstr>Achieve Goals with Communications </vt:lpstr>
      <vt:lpstr>2017 Expectation - Stories </vt:lpstr>
      <vt:lpstr>Robo Calls 2016</vt:lpstr>
      <vt:lpstr>Robo Calls 2016 Stats</vt:lpstr>
    </vt:vector>
  </TitlesOfParts>
  <Company>Presentation Magazine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5</dc:title>
  <dc:creator>Presentation Magazine</dc:creator>
  <cp:lastModifiedBy>Khan, Pervaiz (P.)</cp:lastModifiedBy>
  <cp:revision>132</cp:revision>
  <dcterms:created xsi:type="dcterms:W3CDTF">2005-01-24T13:51:05Z</dcterms:created>
  <dcterms:modified xsi:type="dcterms:W3CDTF">2017-01-13T21:39:04Z</dcterms:modified>
</cp:coreProperties>
</file>